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59" r:id="rId18"/>
    <p:sldId id="258" r:id="rId19"/>
    <p:sldId id="281" r:id="rId20"/>
    <p:sldId id="282" r:id="rId21"/>
    <p:sldId id="257" r:id="rId22"/>
    <p:sldId id="261" r:id="rId23"/>
  </p:sldIdLst>
  <p:sldSz cx="6840538" cy="6840538"/>
  <p:notesSz cx="6648450" cy="9774238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D6"/>
    <a:srgbClr val="456E9A"/>
    <a:srgbClr val="3F6896"/>
    <a:srgbClr val="F8F8F8"/>
    <a:srgbClr val="233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472" y="18"/>
      </p:cViewPr>
      <p:guideLst>
        <p:guide orient="horz" pos="2154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F401-D26B-41BE-8FCB-EA2EA19AD25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74813" y="1222375"/>
            <a:ext cx="32988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5224-27C0-4089-B186-6E3B53DC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1pPr>
    <a:lvl2pPr marL="328315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2pPr>
    <a:lvl3pPr marL="65663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3pPr>
    <a:lvl4pPr marL="984946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4pPr>
    <a:lvl5pPr marL="131326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5pPr>
    <a:lvl6pPr marL="164157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6pPr>
    <a:lvl7pPr marL="1969892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7pPr>
    <a:lvl8pPr marL="229820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8pPr>
    <a:lvl9pPr marL="2626523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9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5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7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5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6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4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8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6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1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1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2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5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9967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937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423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6057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36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264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367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15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73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595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11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070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8406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9090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2035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0972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0965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09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683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016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9055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844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875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2186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832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7542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0283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7296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877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9769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677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5284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2300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161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2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4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9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5.jpeg" /><Relationship Id="rId4" Type="http://schemas.microsoft.com/office/2007/relationships/hdphoto" Target="../media/hdphoto1.wdp" /><Relationship Id="rId5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6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10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7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11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8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12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9.jpeg" /><Relationship Id="rId4" Type="http://schemas.microsoft.com/office/2007/relationships/hdphoto" Target="../media/hdphoto1.wdp" /><Relationship Id="rId5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0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13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1.jpeg" /><Relationship Id="rId4" Type="http://schemas.microsoft.com/office/2007/relationships/hdphoto" Target="../media/hdphoto1.wdp" /><Relationship Id="rId5" Type="http://schemas.openxmlformats.org/officeDocument/2006/relationships/image" Target="../media/image22.jpeg" /><Relationship Id="rId6" Type="http://schemas.microsoft.com/office/2007/relationships/hdphoto" Target="../media/hdphoto14.wdp" /><Relationship Id="rId7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3.jpeg" /><Relationship Id="rId4" Type="http://schemas.microsoft.com/office/2007/relationships/hdphoto" Target="../media/hdphoto1.wdp" /><Relationship Id="rId5" Type="http://schemas.openxmlformats.org/officeDocument/2006/relationships/image" Target="../media/image24.jpeg" /><Relationship Id="rId6" Type="http://schemas.openxmlformats.org/officeDocument/2006/relationships/image" Target="../media/image22.jpeg" /><Relationship Id="rId7" Type="http://schemas.openxmlformats.org/officeDocument/2006/relationships/image" Target="../media/image25.jpeg" /><Relationship Id="rId8" Type="http://schemas.openxmlformats.org/officeDocument/2006/relationships/image" Target="../media/image2.jpeg" /><Relationship Id="rId9" Type="http://schemas.microsoft.com/office/2007/relationships/hdphoto" Target="../media/hdphoto15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microsoft.com/office/2007/relationships/hdphoto" Target="../media/hdphoto18.wdp" /><Relationship Id="rId11" Type="http://schemas.openxmlformats.org/officeDocument/2006/relationships/image" Target="../media/image2.jpeg" /><Relationship Id="rId12" Type="http://schemas.microsoft.com/office/2007/relationships/hdphoto" Target="../media/hdphoto19.wdp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6.jpeg" /><Relationship Id="rId4" Type="http://schemas.microsoft.com/office/2007/relationships/hdphoto" Target="../media/hdphoto1.wdp" /><Relationship Id="rId5" Type="http://schemas.openxmlformats.org/officeDocument/2006/relationships/image" Target="../media/image27.jpeg" /><Relationship Id="rId6" Type="http://schemas.microsoft.com/office/2007/relationships/hdphoto" Target="../media/hdphoto16.wdp" /><Relationship Id="rId7" Type="http://schemas.openxmlformats.org/officeDocument/2006/relationships/image" Target="../media/image28.jpeg" /><Relationship Id="rId8" Type="http://schemas.microsoft.com/office/2007/relationships/hdphoto" Target="../media/hdphoto17.wdp" /><Relationship Id="rId9" Type="http://schemas.openxmlformats.org/officeDocument/2006/relationships/image" Target="../media/image2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3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Relationship Id="rId4" Type="http://schemas.microsoft.com/office/2007/relationships/hdphoto" Target="../media/hdphoto1.wdp" /><Relationship Id="rId5" Type="http://schemas.openxmlformats.org/officeDocument/2006/relationships/hyperlink" Target="http://cdk-gubkin.ru/" TargetMode="External" /><Relationship Id="rId6" Type="http://schemas.microsoft.com/office/2007/relationships/hdphoto" Target="../media/hdphoto4.wdp" /><Relationship Id="rId7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5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jpeg" /><Relationship Id="rId4" Type="http://schemas.microsoft.com/office/2007/relationships/hdphoto" Target="../media/hdphoto1.wdp" /><Relationship Id="rId5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6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jpeg" /><Relationship Id="rId4" Type="http://schemas.microsoft.com/office/2007/relationships/hdphoto" Target="../media/hdphoto1.wdp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microsoft.com/office/2007/relationships/hdphoto" Target="../media/hdphoto7.wdp" /><Relationship Id="rId8" Type="http://schemas.openxmlformats.org/officeDocument/2006/relationships/image" Target="../media/image11.jpeg" /><Relationship Id="rId9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jpeg" /><Relationship Id="rId4" Type="http://schemas.microsoft.com/office/2007/relationships/hdphoto" Target="../media/hdphoto1.wdp" /><Relationship Id="rId5" Type="http://schemas.openxmlformats.org/officeDocument/2006/relationships/image" Target="../media/image12.jpeg" /><Relationship Id="rId6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3.jpeg" /><Relationship Id="rId4" Type="http://schemas.microsoft.com/office/2007/relationships/hdphoto" Target="../media/hdphoto1.wdp" /><Relationship Id="rId5" Type="http://schemas.openxmlformats.org/officeDocument/2006/relationships/image" Target="../media/image2.jpeg" /><Relationship Id="rId6" Type="http://schemas.microsoft.com/office/2007/relationships/hdphoto" Target="../media/hdphoto8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663347" y="0"/>
            <a:ext cx="616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Я думаю, что с </a:t>
            </a:r>
            <a:r>
              <a:rPr lang="ru-RU" sz="2400" b="1" cap="all" smtClean="0">
                <a:solidFill>
                  <a:schemeClr val="bg1"/>
                </a:solidFill>
              </a:rPr>
              <a:t>ребенком</a:t>
            </a:r>
          </a:p>
          <a:p>
            <a:pPr algn="r"/>
            <a:r>
              <a:rPr lang="ru-RU" sz="2400" b="1" cap="all" smtClean="0">
                <a:solidFill>
                  <a:schemeClr val="bg1"/>
                </a:solidFill>
              </a:rPr>
              <a:t>что-то </a:t>
            </a:r>
            <a:r>
              <a:rPr lang="ru-RU" sz="2400" b="1" cap="all">
                <a:solidFill>
                  <a:schemeClr val="bg1"/>
                </a:solidFill>
              </a:rPr>
              <a:t>не так: </a:t>
            </a:r>
            <a:r>
              <a:rPr lang="ru-RU" b="1" cap="all">
                <a:solidFill>
                  <a:schemeClr val="bg1"/>
                </a:solidFill>
              </a:rPr>
              <a:t>куда </a:t>
            </a:r>
            <a:r>
              <a:rPr lang="ru-RU" b="1" cap="all" smtClean="0">
                <a:solidFill>
                  <a:schemeClr val="bg1"/>
                </a:solidFill>
              </a:rPr>
              <a:t>обратиться?</a:t>
            </a:r>
            <a:endParaRPr lang="ru-RU" b="1" cap="all">
              <a:solidFill>
                <a:schemeClr val="bg1"/>
              </a:solidFill>
            </a:endParaRPr>
          </a:p>
        </p:txBody>
      </p:sp>
      <p:pic>
        <p:nvPicPr>
          <p:cNvPr id="4" name="Picture 2" descr="Милый маленький мальчик и девочка-студенты вместе читают книгу | Премиум 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6486" l="9744" r="47764">
                        <a14:foregroundMark x1="20607" y1="33546" x2="21565" y2="40895"/>
                        <a14:foregroundMark x1="35144" y1="32907" x2="34185" y2="42492"/>
                        <a14:foregroundMark x1="17093" y1="77636" x2="36262" y2="81789"/>
                        <a14:foregroundMark x1="27955" y1="72684" x2="29233" y2="77316"/>
                        <a14:foregroundMark x1="25399" y1="79872" x2="19489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3" t="12869" r="54396" b="12883"/>
          <a:stretch>
            <a:fillRect/>
          </a:stretch>
        </p:blipFill>
        <p:spPr bwMode="auto">
          <a:xfrm>
            <a:off x="225114" y="0"/>
            <a:ext cx="702505" cy="14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43659"/>
            <a:ext cx="6740658" cy="431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ct val="0"/>
              </a:spcAft>
            </a:pP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16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оценка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нервно-психического развития детей, анкетирование,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диагностика</a:t>
            </a:r>
            <a:r>
              <a:rPr lang="en-US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участковыми педиатрами.</a:t>
            </a:r>
            <a:endParaRPr lang="ru-RU" sz="16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направляются дети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врачу-неврологу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медицинскому психологу, врачу-психиатру. </a:t>
            </a:r>
          </a:p>
          <a:p>
            <a:pPr indent="450215" algn="just"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Первичный диспансерный осмотр ребенка врачом-психиатром проводится в возрасте двух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необходимых инструментальных обследований (МРТ головного мозга, ЭЭГ) на базе медицинских организаций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при наличии показаний.</a:t>
            </a: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endParaRPr lang="ru-RU" sz="16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психолого-педагогической помощью можно обратиться: к специалистам служб ранней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помощи, Консультационных центров,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психологу в детском саду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в которой обучается ребенок, или к специалистам Центров психолого-медико-социального сопровождения и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г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Старый Оскол или г. Губкин.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71192" y="1062236"/>
            <a:ext cx="71118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</a:t>
            </a: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медицинскую организацию к врачу-педиатру участковому/врачу общей семейной практики по месту </a:t>
            </a: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жительства:</a:t>
            </a:r>
            <a:endParaRPr lang="ru-RU" b="1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1605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381298" y="81506"/>
            <a:ext cx="5459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Доступно ли стоматологическое лечение? </a:t>
            </a:r>
            <a:r>
              <a:rPr lang="ru-RU" b="1" cap="all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10000" r="91429">
                        <a14:foregroundMark x1="36714" y1="20926" x2="36429" y2="31481"/>
                        <a14:foregroundMark x1="64143" y1="18519" x2="56143" y2="28704"/>
                        <a14:foregroundMark x1="49000" y1="29444" x2="66286" y2="74907"/>
                        <a14:foregroundMark x1="45571" y1="54630" x2="24429" y2="90278"/>
                        <a14:foregroundMark x1="62857" y1="83519" x2="72000" y2="88704"/>
                        <a14:foregroundMark x1="58286" y1="87500" x2="70571" y2="89444"/>
                        <a14:foregroundMark x1="59714" y1="87870" x2="55714" y2="87037"/>
                        <a14:foregroundMark x1="78571" y1="88704" x2="72714" y2="89074"/>
                        <a14:foregroundMark x1="34571" y1="88056" x2="29714" y2="89815"/>
                        <a14:foregroundMark x1="20714" y1="89815" x2="30286" y2="90093"/>
                        <a14:foregroundMark x1="22286" y1="90093" x2="17714" y2="89259"/>
                        <a14:foregroundMark x1="69857" y1="38889" x2="53571" y2="36852"/>
                      </a14:backgroundRemoval>
                    </a14:imgEffect>
                  </a14:imgLayer>
                </a14:imgProps>
              </a:ext>
            </a:extLst>
          </a:blip>
          <a:srcRect b="8549"/>
          <a:stretch>
            <a:fillRect/>
          </a:stretch>
        </p:blipFill>
        <p:spPr>
          <a:xfrm>
            <a:off x="338652" y="0"/>
            <a:ext cx="1063272" cy="1500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652" y="3480938"/>
            <a:ext cx="623668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амбулаторных условиях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ОГБУЗ «Детская областная клиническая больница» с использованием общего анестезиологического пособия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оказания помощи с использованием общего анестезиологического пособия проводится </a:t>
            </a: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обследование</a:t>
            </a:r>
            <a:endParaRPr lang="ru-RU" b="1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7948" y="1618048"/>
            <a:ext cx="6753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 осуществляет</a:t>
            </a:r>
            <a:endParaRPr lang="ru-RU" b="1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/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по месту жительства</a:t>
            </a:r>
          </a:p>
          <a:p>
            <a:pPr marL="533400" indent="6350" algn="just"/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ОГБУЗ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«Детская стоматологическая поликлиника г.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Белгорода»</a:t>
            </a: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7948" y="2988292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just">
              <a:lnSpc>
                <a:spcPts val="2400"/>
              </a:lnSpc>
            </a:pPr>
            <a:r>
              <a:rPr lang="ru-RU" sz="2400" b="1" cap="all" smtClean="0">
                <a:solidFill>
                  <a:schemeClr val="bg1"/>
                </a:solidFill>
              </a:rPr>
              <a:t>как оказывается помощь?</a:t>
            </a:r>
            <a:endParaRPr lang="ru-RU" b="1" cap="al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063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smtClean="0">
                <a:solidFill>
                  <a:schemeClr val="bg1"/>
                </a:solidFill>
              </a:rPr>
              <a:t>Скоро </a:t>
            </a:r>
            <a:r>
              <a:rPr lang="ru-RU" sz="2400" b="1" cap="all">
                <a:solidFill>
                  <a:schemeClr val="bg1"/>
                </a:solidFill>
              </a:rPr>
              <a:t>в </a:t>
            </a:r>
            <a:r>
              <a:rPr lang="ru-RU" sz="2400" b="1" cap="all" smtClean="0">
                <a:solidFill>
                  <a:schemeClr val="bg1"/>
                </a:solidFill>
              </a:rPr>
              <a:t>школу? </a:t>
            </a:r>
          </a:p>
          <a:p>
            <a:pPr algn="r"/>
            <a:r>
              <a:rPr lang="ru-RU" b="1" cap="all" smtClean="0">
                <a:solidFill>
                  <a:schemeClr val="bg1"/>
                </a:solidFill>
              </a:rPr>
              <a:t>какие есть программы ?</a:t>
            </a:r>
            <a:endParaRPr lang="ru-RU" cap="all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620" y="-175438"/>
            <a:ext cx="1478377" cy="19522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481" y="1511900"/>
            <a:ext cx="6581870" cy="532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сохранным интеллектом, срок обучения 4 года, на период адаптации к школе ребенку может потребоваться тьютор;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РАС, имеющие задержку психического развития, срок его обучения в начальной школе - 5 лет, если не посещал дошкольную организацию – 6 лет.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8.3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для детей с расстройствами аутистического спектра, осложненными легкой степенью интеллектуальных нарушений, срок обучения - до 6 лет.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8.4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умеренной или тяжелой степенью интеллектуальных нарушений, множественными нарушениями развития. Срок обучения – 6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 </a:t>
            </a:r>
            <a:endParaRPr lang="ru-RU" sz="16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Конкретный вариант программы и специальные условия обучения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на основе рекомендаций психолого-медико-педагогической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 (ПМПК) на основании результатов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комплексного обследования в установленном  порядке.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997" y="826841"/>
            <a:ext cx="49703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четыре варианта программы обучения детей с РАС с разными сроками обучения в начальной школе:</a:t>
            </a:r>
          </a:p>
        </p:txBody>
      </p:sp>
    </p:spTree>
    <p:extLst>
      <p:ext uri="{BB962C8B-B14F-4D97-AF65-F5344CB8AC3E}">
        <p14:creationId xmlns:p14="http://schemas.microsoft.com/office/powerpoint/2010/main" val="296243012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smtClean="0">
                <a:solidFill>
                  <a:schemeClr val="bg1"/>
                </a:solidFill>
              </a:rPr>
              <a:t>Скоро </a:t>
            </a:r>
            <a:r>
              <a:rPr lang="ru-RU" sz="2400" b="1" cap="all">
                <a:solidFill>
                  <a:schemeClr val="bg1"/>
                </a:solidFill>
              </a:rPr>
              <a:t>в </a:t>
            </a:r>
            <a:r>
              <a:rPr lang="ru-RU" sz="2400" b="1" cap="all" smtClean="0">
                <a:solidFill>
                  <a:schemeClr val="bg1"/>
                </a:solidFill>
              </a:rPr>
              <a:t>школу: </a:t>
            </a:r>
          </a:p>
          <a:p>
            <a:pPr algn="r"/>
            <a:r>
              <a:rPr lang="ru-RU" b="1" cap="all" smtClean="0">
                <a:solidFill>
                  <a:schemeClr val="bg1"/>
                </a:solidFill>
              </a:rPr>
              <a:t>какие варианты обучения ?</a:t>
            </a:r>
            <a:endParaRPr lang="ru-RU" cap="all">
              <a:solidFill>
                <a:schemeClr val="bg1"/>
              </a:solidFill>
            </a:endParaRPr>
          </a:p>
        </p:txBody>
      </p:sp>
      <p:pic>
        <p:nvPicPr>
          <p:cNvPr id="15362" name="Picture 2" descr="Market Bé vui tới trường - Tranh mầm non CDR | Diễn đàn chia sẻ file thiết  kế đồ họa miễn phí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203" y1="26495" x2="26270" y2="41852"/>
                        <a14:foregroundMark x1="25684" y1="19812" x2="17090" y2="27784"/>
                        <a14:foregroundMark x1="28223" y1="31770" x2="19043" y2="43845"/>
                        <a14:foregroundMark x1="2832" y1="77257" x2="6152" y2="89332"/>
                        <a14:foregroundMark x1="19531" y1="92263" x2="19238" y2="9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934045" y="70809"/>
            <a:ext cx="2183423" cy="16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2971" y="853943"/>
            <a:ext cx="550756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</a:t>
            </a: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инклюзия.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Обычный класс. Организуются индивидуальные занятия с педагогом-психологом. В период адаптации - воспитатель (тьютор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909" y="1693596"/>
            <a:ext cx="6647629" cy="4933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«Ресурсный </a:t>
            </a: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класс».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постепенно интегрируется в обычный класс. Сопровождение тьютором, при возникновении трудности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индивидуальная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ресурсной зоне.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z="800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коррекционного класса в общеобразовательной школе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(массовой или специализирующейся). Класс может быть полностью укомплектован детьми с РАС или быть интегрированным. Реализуется адаптированная образовательная программа.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z="800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</a:t>
            </a: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обучения.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 по месту жительства,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предметы в дистанционной форме на базе структурного подразделения ГБОУ «Белгородский инженерно-юношеский лицей» в Центре дистанционного образования детей-инвалидов.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z="800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 дому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детей, нуждающихся в длительном лечении, детей-инвалидов, которые по состоянию здоровья не могут посещать школу, на основании заключения медицинской организации.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z="800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Семейная </a:t>
            </a:r>
            <a:r>
              <a:rPr lang="ru-RU" sz="16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образования.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Родители/законные представители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обеспечивают обучение ребенка вне образовательной организации. Для прохождения аттестации определяются образовательные организации, на базе которых создаются условия с учетом мнения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представителей.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472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1745168" y="290938"/>
            <a:ext cx="5095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>
                <a:solidFill>
                  <a:schemeClr val="bg1"/>
                </a:solidFill>
              </a:rPr>
              <a:t>В каком возрасте идти в школу?</a:t>
            </a:r>
          </a:p>
        </p:txBody>
      </p:sp>
      <p:pic>
        <p:nvPicPr>
          <p:cNvPr id="4" name="Picture 4" descr="Школьник, школа, ребенок, фотография, рука png | Klipartz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" b="100000" l="10000" r="90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2531" y="0"/>
            <a:ext cx="1568658" cy="15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193" y="1521356"/>
            <a:ext cx="6324489" cy="424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ct val="0"/>
              </a:spcAft>
            </a:pPr>
            <a:r>
              <a:rPr lang="ru-RU" sz="20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начального общего образования в образовательных организациях</a:t>
            </a:r>
            <a:r>
              <a:rPr lang="ru-RU" sz="20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endParaRPr lang="ru-RU" sz="2000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endParaRPr lang="ru-RU" sz="2000" b="1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достижении детьми возраста шести лет и шести месяцев;</a:t>
            </a: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противопоказаний по состоянию здоровья, но не позже достижения ими возраста восьми лет. </a:t>
            </a: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endParaRPr lang="ru-RU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endParaRPr lang="ru-RU" sz="16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заявлению </a:t>
            </a: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учредитель образовательной организации вправе разрешить прием детей в более раннем или более позднем возрасте.</a:t>
            </a:r>
          </a:p>
          <a:p>
            <a:pPr indent="450215"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11817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755825" y="-15955"/>
            <a:ext cx="605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Какое возможно </a:t>
            </a:r>
            <a:endParaRPr lang="ru-RU" sz="2400" b="1" cap="all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smtClean="0">
                <a:solidFill>
                  <a:schemeClr val="bg1"/>
                </a:solidFill>
              </a:rPr>
              <a:t>дополнительное образование?</a:t>
            </a:r>
            <a:endParaRPr lang="ru-RU" sz="2400" b="1" cap="all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649" y="3917747"/>
            <a:ext cx="688296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en-US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е 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выходя из дома, можно выбрать творческое объединение, подать заявку на обучение и получить сертификат дополнительного образования.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02127" y="1253581"/>
            <a:ext cx="676425" cy="650579"/>
            <a:chOff x="464678" y="1111283"/>
            <a:chExt cx="676425" cy="650579"/>
          </a:xfrm>
          <a:solidFill>
            <a:srgbClr val="3F6896"/>
          </a:solidFill>
        </p:grpSpPr>
        <p:sp>
          <p:nvSpPr>
            <p:cNvPr id="9" name="Восьмиугольник 8"/>
            <p:cNvSpPr/>
            <p:nvPr/>
          </p:nvSpPr>
          <p:spPr>
            <a:xfrm>
              <a:off x="464678" y="1111283"/>
              <a:ext cx="676425" cy="650579"/>
            </a:xfrm>
            <a:prstGeom prst="octagon">
              <a:avLst>
                <a:gd name="adj" fmla="val 333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7108" y="1251144"/>
              <a:ext cx="5309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b="1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  <a:endParaRPr lang="ru-RU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81592" y="1180069"/>
            <a:ext cx="54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адаптированных </a:t>
            </a:r>
            <a:endParaRPr lang="ru-RU" sz="2000" b="1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 </a:t>
            </a: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для детей с </a:t>
            </a: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РАС по</a:t>
            </a:r>
            <a:endParaRPr lang="ru-RU" sz="2000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21296" y="1180069"/>
            <a:ext cx="676425" cy="650579"/>
            <a:chOff x="482418" y="1120840"/>
            <a:chExt cx="676425" cy="650579"/>
          </a:xfrm>
        </p:grpSpPr>
        <p:sp>
          <p:nvSpPr>
            <p:cNvPr id="13" name="Восьмиугольник 1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solidFill>
              <a:srgbClr val="3F68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7199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716705" y="1342942"/>
            <a:ext cx="2174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направленностям</a:t>
            </a:r>
            <a:endParaRPr lang="ru-RU" sz="2000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8921" y="2304287"/>
            <a:ext cx="676425" cy="650579"/>
            <a:chOff x="482418" y="1120840"/>
            <a:chExt cx="676425" cy="650579"/>
          </a:xfrm>
        </p:grpSpPr>
        <p:sp>
          <p:nvSpPr>
            <p:cNvPr id="17" name="Восьмиугольник 16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58146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12" y="2792970"/>
            <a:ext cx="676425" cy="650579"/>
            <a:chOff x="482418" y="1120840"/>
            <a:chExt cx="676425" cy="650579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mtClean="0">
                  <a:solidFill>
                    <a:schemeClr val="bg1"/>
                  </a:solidFill>
                  <a:latin typeface="+mj-lt"/>
                </a:rPr>
                <a:t>74</a:t>
              </a:r>
              <a:endParaRPr lang="ru-RU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55825" y="1805270"/>
            <a:ext cx="676425" cy="650579"/>
            <a:chOff x="482418" y="1120840"/>
            <a:chExt cx="676425" cy="650579"/>
          </a:xfrm>
        </p:grpSpPr>
        <p:sp>
          <p:nvSpPr>
            <p:cNvPr id="23" name="Восьмиугольник 2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mtClean="0">
                  <a:solidFill>
                    <a:schemeClr val="bg1"/>
                  </a:solidFill>
                  <a:latin typeface="+mj-lt"/>
                </a:rPr>
                <a:t>11</a:t>
              </a:r>
              <a:endParaRPr lang="ru-RU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72845" y="2302626"/>
            <a:ext cx="676425" cy="650579"/>
            <a:chOff x="482418" y="1120840"/>
            <a:chExt cx="676425" cy="650579"/>
          </a:xfrm>
        </p:grpSpPr>
        <p:sp>
          <p:nvSpPr>
            <p:cNvPr id="26" name="Восьмиугольник 25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mtClean="0">
                  <a:solidFill>
                    <a:schemeClr val="bg1"/>
                  </a:solidFill>
                  <a:latin typeface="+mj-lt"/>
                </a:rPr>
                <a:t>22</a:t>
              </a:r>
              <a:endParaRPr lang="ru-RU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413388" y="29539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  <a:latin typeface="+mj-lt"/>
              </a:rPr>
              <a:t>14</a:t>
            </a:r>
            <a:endParaRPr lang="ru-RU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459" y="2437985"/>
            <a:ext cx="141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технических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18676" y="294306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художественных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4143" y="1936841"/>
            <a:ext cx="224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естественнонаучных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933" y="2449637"/>
            <a:ext cx="278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социально-гуманитарных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48946" y="2963662"/>
            <a:ext cx="284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физкультурно-спортивных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pic>
        <p:nvPicPr>
          <p:cNvPr id="36" name="Picture 6" descr="Мальчик, машущий мальчик, ребенок, рука, фотография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" b="96630" l="10000" r="90761">
                        <a14:foregroundMark x1="49565" y1="50326" x2="60109" y2="69022"/>
                        <a14:foregroundMark x1="58261" y1="26087" x2="58478" y2="33478"/>
                        <a14:foregroundMark x1="44457" y1="26087" x2="43478" y2="34239"/>
                        <a14:foregroundMark x1="61522" y1="93804" x2="72065" y2="93804"/>
                        <a14:foregroundMark x1="76739" y1="92826" x2="71848" y2="94239"/>
                        <a14:foregroundMark x1="62174" y1="93804" x2="56848" y2="91957"/>
                        <a14:foregroundMark x1="33913" y1="93370" x2="44891" y2="93804"/>
                        <a14:foregroundMark x1="41196" y1="95000" x2="32826" y2="93370"/>
                        <a14:foregroundMark x1="31630" y1="92391" x2="32283" y2="93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865" y="11165"/>
            <a:ext cx="1210105" cy="1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Восьмиугольник 36"/>
          <p:cNvSpPr/>
          <p:nvPr/>
        </p:nvSpPr>
        <p:spPr>
          <a:xfrm>
            <a:off x="3292907" y="2818922"/>
            <a:ext cx="676425" cy="650579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25901" y="5674173"/>
            <a:ext cx="35323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 smtClean="0">
                <a:solidFill>
                  <a:schemeClr val="bg1"/>
                </a:solidFill>
              </a:rPr>
              <a:t>belobldvorec@mail.ru </a:t>
            </a:r>
            <a:endParaRPr lang="ru-RU">
              <a:solidFill>
                <a:schemeClr val="bg1"/>
              </a:solidFill>
            </a:endParaRPr>
          </a:p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>
                <a:solidFill>
                  <a:schemeClr val="bg1"/>
                </a:solidFill>
              </a:rPr>
              <a:t>https://</a:t>
            </a:r>
            <a:r>
              <a:rPr lang="ru-RU" smtClean="0">
                <a:solidFill>
                  <a:schemeClr val="bg1"/>
                </a:solidFill>
              </a:rPr>
              <a:t>vk.com/beloddt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7133" y="3898510"/>
            <a:ext cx="29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Times New Roman" panose="02020603050405020304" pitchFamily="18" charset="0"/>
              </a:rPr>
              <a:t>https</a:t>
            </a:r>
            <a:r>
              <a:rPr lang="ru-RU" b="1">
                <a:solidFill>
                  <a:schemeClr val="bg1"/>
                </a:solidFill>
                <a:ea typeface="Times New Roman" panose="02020603050405020304" pitchFamily="18" charset="0"/>
              </a:rPr>
              <a:t>:// </a:t>
            </a:r>
            <a:r>
              <a:rPr lang="en-US" b="1">
                <a:solidFill>
                  <a:schemeClr val="bg1"/>
                </a:solidFill>
                <a:ea typeface="Times New Roman" panose="02020603050405020304" pitchFamily="18" charset="0"/>
              </a:rPr>
              <a:t>p</a:t>
            </a:r>
            <a:r>
              <a:rPr lang="ru-RU" b="1">
                <a:solidFill>
                  <a:schemeClr val="bg1"/>
                </a:solidFill>
                <a:ea typeface="Times New Roman" panose="02020603050405020304" pitchFamily="18" charset="0"/>
              </a:rPr>
              <a:t>31.навигатор.дети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629272" y="4885711"/>
            <a:ext cx="5047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Информационная</a:t>
            </a:r>
            <a:r>
              <a:rPr lang="en-US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поддержка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-359471" y="5632498"/>
            <a:ext cx="36042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>
                <a:solidFill>
                  <a:schemeClr val="bg1"/>
                </a:solidFill>
              </a:rPr>
              <a:t>https://vk.com/happyfind31 </a:t>
            </a:r>
          </a:p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>
                <a:solidFill>
                  <a:schemeClr val="bg1"/>
                </a:solidFill>
              </a:rPr>
              <a:t>https://vk.com/modelcenter31</a:t>
            </a:r>
          </a:p>
        </p:txBody>
      </p:sp>
    </p:spTree>
    <p:extLst>
      <p:ext uri="{BB962C8B-B14F-4D97-AF65-F5344CB8AC3E}">
        <p14:creationId xmlns:p14="http://schemas.microsoft.com/office/powerpoint/2010/main" val="197019708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158843" y="212253"/>
            <a:ext cx="568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>
                <a:solidFill>
                  <a:schemeClr val="bg1"/>
                </a:solidFill>
              </a:rPr>
              <a:t>Адаптивный спорт: как можно заняться </a:t>
            </a:r>
            <a:r>
              <a:rPr lang="ru-RU" sz="2400" b="1" cap="all" smtClean="0">
                <a:solidFill>
                  <a:schemeClr val="bg1"/>
                </a:solidFill>
              </a:rPr>
              <a:t>спортом?</a:t>
            </a:r>
            <a:endParaRPr lang="ru-RU" sz="2400" b="1" cap="all">
              <a:solidFill>
                <a:schemeClr val="bg1"/>
              </a:solidFill>
            </a:endParaRPr>
          </a:p>
        </p:txBody>
      </p:sp>
      <p:pic>
        <p:nvPicPr>
          <p:cNvPr id="1028" name="Picture 4" descr="Пин на доске szkoł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5"/>
          <a:stretch>
            <a:fillRect/>
          </a:stretch>
        </p:blipFill>
        <p:spPr bwMode="auto">
          <a:xfrm>
            <a:off x="67912" y="-47741"/>
            <a:ext cx="1050116" cy="13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12" y="2218771"/>
            <a:ext cx="67726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Документы для зачисления: </a:t>
            </a:r>
          </a:p>
          <a:p>
            <a:pPr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- заявление </a:t>
            </a:r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родителя/законного представителя </a:t>
            </a: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ребенка;</a:t>
            </a:r>
          </a:p>
          <a:p>
            <a:pPr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- копия свидетельства о рождении ребенка; </a:t>
            </a:r>
          </a:p>
          <a:p>
            <a:pPr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- копия медицинского полиса; </a:t>
            </a:r>
          </a:p>
          <a:p>
            <a:pPr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- копия справки МСЭ;</a:t>
            </a:r>
          </a:p>
          <a:p>
            <a:pPr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- справка от педиатра.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12" y="1328989"/>
            <a:ext cx="6813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Центр адаптивного спорта и физической культуры </a:t>
            </a: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</a:t>
            </a:r>
            <a:endParaRPr lang="ru-RU" sz="2000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06583" y="1669710"/>
            <a:ext cx="708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>
              <a:spcAft>
                <a:spcPct val="0"/>
              </a:spcAft>
            </a:pP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г. Белгород, ул. Мичурина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, д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. 41, спортивный отдел. </a:t>
            </a:r>
            <a:endParaRPr lang="ru-RU" sz="1400" b="1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marL="457200" indent="449580">
              <a:spcAft>
                <a:spcPct val="0"/>
              </a:spcAft>
            </a:pP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Телефон 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для справок: 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8(4722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) 38-08-65.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16459" y="4029716"/>
            <a:ext cx="6903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ct val="0"/>
              </a:spcAft>
            </a:pP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Программа </a:t>
            </a: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для лиц с </a:t>
            </a: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ОВЗ:</a:t>
            </a:r>
            <a:endParaRPr lang="ru-RU" sz="2000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2135" y="4434666"/>
            <a:ext cx="6373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ct val="0"/>
              </a:spcAft>
              <a:buFontTx/>
              <a:buChar char="-"/>
            </a:pPr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физкультурно-оздоровительной направленности</a:t>
            </a:r>
          </a:p>
          <a:p>
            <a:pPr marL="457200">
              <a:spcAft>
                <a:spcPct val="0"/>
              </a:spcAft>
            </a:pP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(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с 1 сентября 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по 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31 мая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2135" y="5138335"/>
            <a:ext cx="7252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Зачисление в группы осуществляется в возрасте с 7 лет и старше. </a:t>
            </a:r>
          </a:p>
          <a:p>
            <a:pPr marL="457200" indent="-14288"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Занятия организованы на территории 7 муниципальных образований </a:t>
            </a:r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 </a:t>
            </a: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в 24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347302396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850474" y="135827"/>
            <a:ext cx="4754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>
                <a:solidFill>
                  <a:prstClr val="white"/>
                </a:solidFill>
              </a:rPr>
              <a:t>Как помочь ребенку с выбором профессии?</a:t>
            </a:r>
          </a:p>
        </p:txBody>
      </p:sp>
      <p:pic>
        <p:nvPicPr>
          <p:cNvPr id="3" name="Picture 4" descr="мальчик, мультфильм, ребено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0" b="97250" l="10000" r="90000">
                        <a14:foregroundMark x1="41333" y1="42875" x2="33333" y2="51375"/>
                        <a14:foregroundMark x1="52556" y1="42000" x2="59444" y2="49375"/>
                        <a14:foregroundMark x1="59444" y1="50625" x2="60444" y2="54375"/>
                        <a14:foregroundMark x1="53667" y1="45750" x2="57889" y2="51250"/>
                        <a14:foregroundMark x1="49556" y1="92125" x2="48444" y2="92750"/>
                        <a14:foregroundMark x1="45111" y1="95500" x2="39778" y2="94625"/>
                        <a14:foregroundMark x1="65444" y1="92625" x2="61000" y2="93875"/>
                        <a14:foregroundMark x1="56667" y1="93375" x2="54000" y2="92625"/>
                        <a14:backgroundMark x1="54556" y1="49375" x2="56444" y2="5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1717" y="0"/>
            <a:ext cx="1585949" cy="1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77" y="1527503"/>
            <a:ext cx="640080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b="1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мероприятиях:</a:t>
            </a:r>
          </a:p>
          <a:p>
            <a:pPr indent="450215" algn="just">
              <a:lnSpc>
                <a:spcPct val="107000"/>
              </a:lnSpc>
            </a:pPr>
            <a:r>
              <a:rPr lang="ru-RU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диагностика</a:t>
            </a:r>
            <a:r>
              <a:rPr lang="ru-RU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7000"/>
              </a:lnSpc>
            </a:pP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профессиональное консультирование;</a:t>
            </a:r>
          </a:p>
          <a:p>
            <a:pPr indent="450215" algn="just">
              <a:lnSpc>
                <a:spcPct val="107000"/>
              </a:lnSpc>
            </a:pP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мастер-классы и профессиональные пробы;</a:t>
            </a:r>
            <a:endParaRPr lang="ru-RU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профессиональная </a:t>
            </a:r>
            <a:r>
              <a:rPr lang="ru-RU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«Твоя профессиональная карьера», «Подросток в мире профессий», «Психология и выбор профессии», «Я и моя профессия».</a:t>
            </a:r>
          </a:p>
          <a:p>
            <a:pPr indent="450215" algn="just">
              <a:lnSpc>
                <a:spcPct val="107000"/>
              </a:lnSpc>
            </a:pPr>
            <a:endParaRPr lang="ru-RU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endParaRPr lang="ru-RU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</a:t>
            </a:r>
            <a:r>
              <a:rPr lang="ru-RU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Базовая профессиональная образовательная организация инклюзивного образования </a:t>
            </a:r>
            <a:r>
              <a:rPr lang="ru-RU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(ОГАПОУ «Белгородский  индустриальный колледж»), тел. 8(4722) 26-07-63</a:t>
            </a:r>
          </a:p>
          <a:p>
            <a:pPr indent="450215" algn="just">
              <a:lnSpc>
                <a:spcPct val="107000"/>
              </a:lnSpc>
            </a:pPr>
            <a:r>
              <a:rPr lang="ru-RU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705235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-434566" y="76180"/>
            <a:ext cx="717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>
                <a:solidFill>
                  <a:prstClr val="white"/>
                </a:solidFill>
              </a:rPr>
              <a:t>Куда пойти </a:t>
            </a:r>
            <a:endParaRPr lang="ru-RU" sz="2400" b="1" cap="all" smtClean="0">
              <a:solidFill>
                <a:prstClr val="white"/>
              </a:solidFill>
            </a:endParaRPr>
          </a:p>
          <a:p>
            <a:pPr algn="r"/>
            <a:r>
              <a:rPr lang="ru-RU" sz="2400" b="1" cap="all" smtClean="0">
                <a:solidFill>
                  <a:prstClr val="white"/>
                </a:solidFill>
              </a:rPr>
              <a:t>моему </a:t>
            </a:r>
            <a:r>
              <a:rPr lang="ru-RU" sz="2400" b="1" cap="all">
                <a:solidFill>
                  <a:prstClr val="white"/>
                </a:solidFill>
              </a:rPr>
              <a:t>ребенку после </a:t>
            </a:r>
            <a:r>
              <a:rPr lang="ru-RU" sz="2400" b="1" cap="all" smtClean="0">
                <a:solidFill>
                  <a:prstClr val="white"/>
                </a:solidFill>
              </a:rPr>
              <a:t>школы?</a:t>
            </a:r>
            <a:endParaRPr lang="ru-RU" sz="2400" b="1" cap="all">
              <a:solidFill>
                <a:prstClr val="white"/>
              </a:solidFill>
            </a:endParaRPr>
          </a:p>
        </p:txBody>
      </p:sp>
      <p:pic>
        <p:nvPicPr>
          <p:cNvPr id="5" name="Picture 2" descr="милый мальчик пнг образ | Векторы и PSD-файлы | Бесплатная загрузка на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100000" l="9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7588" y="-1250"/>
            <a:ext cx="1697497" cy="1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949" y="997462"/>
            <a:ext cx="579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80745"/>
              </a:tabLs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профессиональные образовательные организации</a:t>
            </a:r>
            <a:endParaRPr lang="ru-RU" b="1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184515" y="1800823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762" y="1431560"/>
            <a:ext cx="586547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1400" b="1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762" y="1775819"/>
            <a:ext cx="597809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 форма обучения с использованием индивидуального </a:t>
            </a:r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маршрута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8543" y="1439617"/>
            <a:ext cx="5583232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200493" y="3372199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9761" y="3288080"/>
            <a:ext cx="5978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группы для профессионального обучения (профессиональная подготовка)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8948" y="3796029"/>
            <a:ext cx="57062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организаций, организующих обучение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адаптированным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профессиональным образовательным программам 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1161" y="4640207"/>
            <a:ext cx="6433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/>
              </a:tabLst>
            </a:pPr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необходимых документов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30" y="4618373"/>
            <a:ext cx="460531" cy="44422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54455" y="4865087"/>
            <a:ext cx="683863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паспорт 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599" y="5062602"/>
            <a:ext cx="658838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оригинал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копия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аттестата,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образца об обучении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медицинская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по форме 086-</a:t>
            </a:r>
            <a:r>
              <a:rPr lang="en-US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заключение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педагогической комиссии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3х4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подтверждающий инвалидность или ограниченные возможности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8948" y="4328105"/>
            <a:ext cx="5251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интеллектуальными нарушениями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21601" y="6304008"/>
            <a:ext cx="4169218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испытания не проводятся!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180630" y="2417475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599" y="2322860"/>
            <a:ext cx="569038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Очно-заочная форма обучения для абитуриентов, имеющих низкий средний балл аттестата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3438" y="3023392"/>
            <a:ext cx="330339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целенаправленное обучение студентов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7245" y="2781010"/>
            <a:ext cx="61068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3766002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158843" y="-15704"/>
            <a:ext cx="568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Как устроиться на работу </a:t>
            </a:r>
            <a:r>
              <a:rPr lang="ru-RU" sz="2400" b="1" cap="all" smtClean="0">
                <a:solidFill>
                  <a:schemeClr val="bg1"/>
                </a:solidFill>
              </a:rPr>
              <a:t> гражданам с РАС и другими ментальными нарушениями?</a:t>
            </a:r>
            <a:endParaRPr lang="ru-RU" sz="2400" b="1" cap="all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878" y="2215699"/>
            <a:ext cx="6342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  <a:tabLst>
                <a:tab pos="810260"/>
              </a:tabLst>
            </a:pP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через </a:t>
            </a: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Портал «Работа в России» </a:t>
            </a:r>
            <a:endParaRPr lang="ru-RU" sz="2000" b="1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  <a:tabLst>
                <a:tab pos="810260"/>
              </a:tabLst>
            </a:pP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(логин 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и 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пароль можно 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получить в МФЦ или 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центре </a:t>
            </a:r>
            <a:r>
              <a:rPr lang="ru-RU" sz="1400" b="1">
                <a:solidFill>
                  <a:srgbClr val="3F6896"/>
                </a:solidFill>
                <a:ea typeface="Times New Roman" panose="02020603050405020304" pitchFamily="18" charset="0"/>
              </a:rPr>
              <a:t>занятости</a:t>
            </a:r>
            <a:r>
              <a:rPr lang="ru-RU" sz="14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  <a:tabLst>
                <a:tab pos="810260"/>
              </a:tabLst>
            </a:pP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4744" y="3092133"/>
            <a:ext cx="6433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ct val="0"/>
              </a:spcAft>
              <a:tabLst>
                <a:tab pos="540385"/>
              </a:tabLst>
            </a:pP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перечень необходимых документов </a:t>
            </a:r>
            <a:endParaRPr lang="ru-RU" sz="2000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70" y="3747446"/>
            <a:ext cx="6369144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>
                <a:solidFill>
                  <a:srgbClr val="3F6896"/>
                </a:solidFill>
              </a:rPr>
              <a:t>- </a:t>
            </a:r>
            <a:r>
              <a:rPr lang="ru-RU" b="1" smtClean="0">
                <a:solidFill>
                  <a:srgbClr val="3F6896"/>
                </a:solidFill>
              </a:rPr>
              <a:t>паспорт </a:t>
            </a:r>
            <a:endParaRPr lang="ru-RU" b="1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>
                <a:solidFill>
                  <a:srgbClr val="3F6896"/>
                </a:solidFill>
              </a:rPr>
              <a:t>- трудовая </a:t>
            </a:r>
            <a:r>
              <a:rPr lang="ru-RU" b="1" smtClean="0">
                <a:solidFill>
                  <a:srgbClr val="3F6896"/>
                </a:solidFill>
              </a:rPr>
              <a:t>книжка *</a:t>
            </a:r>
            <a:endParaRPr lang="ru-RU" b="1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smtClean="0">
                <a:solidFill>
                  <a:srgbClr val="3F6896"/>
                </a:solidFill>
              </a:rPr>
              <a:t>- справка </a:t>
            </a:r>
            <a:r>
              <a:rPr lang="ru-RU" b="1">
                <a:solidFill>
                  <a:srgbClr val="3F6896"/>
                </a:solidFill>
              </a:rPr>
              <a:t>о среднем заработке за последние 3 месяца по последнему месту </a:t>
            </a:r>
            <a:r>
              <a:rPr lang="ru-RU" b="1" smtClean="0">
                <a:solidFill>
                  <a:srgbClr val="3F6896"/>
                </a:solidFill>
              </a:rPr>
              <a:t>работы * </a:t>
            </a:r>
            <a:endParaRPr lang="ru-RU" sz="1400" b="1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smtClean="0">
                <a:solidFill>
                  <a:srgbClr val="3F6896"/>
                </a:solidFill>
              </a:rPr>
              <a:t>- документы</a:t>
            </a:r>
            <a:r>
              <a:rPr lang="ru-RU" b="1">
                <a:solidFill>
                  <a:srgbClr val="3F6896"/>
                </a:solidFill>
              </a:rPr>
              <a:t>, </a:t>
            </a:r>
            <a:r>
              <a:rPr lang="ru-RU" b="1" smtClean="0">
                <a:solidFill>
                  <a:srgbClr val="3F6896"/>
                </a:solidFill>
              </a:rPr>
              <a:t>удостоверяющие </a:t>
            </a:r>
            <a:r>
              <a:rPr lang="ru-RU" b="1">
                <a:solidFill>
                  <a:srgbClr val="3F6896"/>
                </a:solidFill>
              </a:rPr>
              <a:t>профессиональную </a:t>
            </a:r>
            <a:r>
              <a:rPr lang="ru-RU" b="1" smtClean="0">
                <a:solidFill>
                  <a:srgbClr val="3F6896"/>
                </a:solidFill>
              </a:rPr>
              <a:t>  квалификацию </a:t>
            </a:r>
            <a:r>
              <a:rPr lang="ru-RU" sz="1400" b="1">
                <a:solidFill>
                  <a:srgbClr val="3F6896"/>
                </a:solidFill>
              </a:rPr>
              <a:t>(при наличии</a:t>
            </a:r>
            <a:r>
              <a:rPr lang="ru-RU" sz="1400" b="1" smtClean="0">
                <a:solidFill>
                  <a:srgbClr val="3F6896"/>
                </a:solidFill>
              </a:rPr>
              <a:t>)</a:t>
            </a:r>
            <a:r>
              <a:rPr lang="ru-RU" b="1" smtClean="0">
                <a:solidFill>
                  <a:srgbClr val="3F6896"/>
                </a:solidFill>
              </a:rPr>
              <a:t> </a:t>
            </a:r>
            <a:endParaRPr lang="ru-RU" b="1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>
                <a:solidFill>
                  <a:srgbClr val="3F6896"/>
                </a:solidFill>
              </a:rPr>
              <a:t>- справка, содержащая сведения об ограничениях в трудоспособности </a:t>
            </a:r>
            <a:r>
              <a:rPr lang="ru-RU" sz="1400" b="1">
                <a:solidFill>
                  <a:srgbClr val="3F6896"/>
                </a:solidFill>
              </a:rPr>
              <a:t>(при условии, что есть диагноз, а инвалидности </a:t>
            </a:r>
            <a:r>
              <a:rPr lang="ru-RU" sz="1400" b="1" smtClean="0">
                <a:solidFill>
                  <a:srgbClr val="3F6896"/>
                </a:solidFill>
              </a:rPr>
              <a:t>нет)</a:t>
            </a:r>
            <a:endParaRPr lang="ru-RU" sz="1400" b="1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>
                <a:solidFill>
                  <a:srgbClr val="3F6896"/>
                </a:solidFill>
              </a:rPr>
              <a:t>- резюме </a:t>
            </a:r>
            <a:r>
              <a:rPr lang="ru-RU" sz="1400" b="1">
                <a:solidFill>
                  <a:srgbClr val="3F6896"/>
                </a:solidFill>
              </a:rPr>
              <a:t>(при подаче </a:t>
            </a:r>
            <a:r>
              <a:rPr lang="ru-RU" sz="1400" b="1" smtClean="0">
                <a:solidFill>
                  <a:srgbClr val="3F6896"/>
                </a:solidFill>
              </a:rPr>
              <a:t>через </a:t>
            </a:r>
            <a:r>
              <a:rPr lang="ru-RU" sz="1400" b="1">
                <a:solidFill>
                  <a:srgbClr val="3F6896"/>
                </a:solidFill>
              </a:rPr>
              <a:t>портал «Работа в России</a:t>
            </a:r>
            <a:r>
              <a:rPr lang="ru-RU" sz="1400" b="1" smtClean="0">
                <a:solidFill>
                  <a:srgbClr val="3F6896"/>
                </a:solidFill>
              </a:rPr>
              <a:t>»)</a:t>
            </a:r>
            <a:endParaRPr lang="ru-RU" sz="1400" b="1">
              <a:solidFill>
                <a:srgbClr val="3F689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0" y="2209901"/>
            <a:ext cx="688908" cy="6645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83" y="1444088"/>
            <a:ext cx="749873" cy="66452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81878" y="1556126"/>
            <a:ext cx="634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  <a:tabLst>
                <a:tab pos="810260"/>
              </a:tabLst>
            </a:pP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ч</a:t>
            </a:r>
            <a:r>
              <a:rPr lang="ru-RU" sz="2000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ерез службу </a:t>
            </a: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занятости населения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70" y="2966014"/>
            <a:ext cx="688908" cy="6645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8727" y="6519366"/>
            <a:ext cx="4672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3F6896"/>
                </a:solidFill>
              </a:rPr>
              <a:t> </a:t>
            </a:r>
            <a:r>
              <a:rPr lang="ru-RU" sz="1400" b="1">
                <a:solidFill>
                  <a:srgbClr val="3F6896"/>
                </a:solidFill>
              </a:rPr>
              <a:t>* </a:t>
            </a:r>
            <a:r>
              <a:rPr lang="ru-RU" sz="1400" b="1" smtClean="0">
                <a:solidFill>
                  <a:srgbClr val="3F6896"/>
                </a:solidFill>
              </a:rPr>
              <a:t>кроме </a:t>
            </a:r>
            <a:r>
              <a:rPr lang="ru-RU" sz="1400" b="1">
                <a:solidFill>
                  <a:srgbClr val="3F6896"/>
                </a:solidFill>
              </a:rPr>
              <a:t>граждан, впервые ищущих работу</a:t>
            </a:r>
            <a:endParaRPr lang="ru-RU" sz="1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168" y="35413"/>
            <a:ext cx="760940" cy="1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5833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956009" y="0"/>
            <a:ext cx="588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Какие </a:t>
            </a:r>
            <a:r>
              <a:rPr lang="ru-RU" sz="2400" b="1" cap="all" smtClean="0">
                <a:solidFill>
                  <a:schemeClr val="bg1"/>
                </a:solidFill>
              </a:rPr>
              <a:t>услуги </a:t>
            </a:r>
            <a:r>
              <a:rPr lang="ru-RU" sz="2400" b="1" cap="all">
                <a:solidFill>
                  <a:schemeClr val="bg1"/>
                </a:solidFill>
              </a:rPr>
              <a:t>можно получить </a:t>
            </a:r>
            <a:r>
              <a:rPr lang="ru-RU" sz="2400" b="1" cap="all" smtClean="0">
                <a:solidFill>
                  <a:schemeClr val="bg1"/>
                </a:solidFill>
              </a:rPr>
              <a:t>                       в </a:t>
            </a:r>
            <a:r>
              <a:rPr lang="ru-RU" sz="2400" b="1" cap="all">
                <a:solidFill>
                  <a:schemeClr val="bg1"/>
                </a:solidFill>
              </a:rPr>
              <a:t>социальных учреждениях семье, </a:t>
            </a:r>
            <a:r>
              <a:rPr lang="ru-RU" sz="2400" b="1" cap="all" smtClean="0">
                <a:solidFill>
                  <a:schemeClr val="bg1"/>
                </a:solidFill>
              </a:rPr>
              <a:t>            где </a:t>
            </a:r>
            <a:r>
              <a:rPr lang="ru-RU" sz="2400" b="1" cap="all">
                <a:solidFill>
                  <a:schemeClr val="bg1"/>
                </a:solidFill>
              </a:rPr>
              <a:t>член семьи с диагнозом?</a:t>
            </a:r>
          </a:p>
        </p:txBody>
      </p:sp>
      <p:pic>
        <p:nvPicPr>
          <p:cNvPr id="14338" name="Picture 2" descr="illustration of Little boy confused read a book. Download a Free Preview or  High Quality Adobe Illustra… | Animation schools, Art drawings for kids,  Kids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0" r="95355">
                        <a14:foregroundMark x1="72738" y1="64167" x2="26895" y2="59352"/>
                        <a14:foregroundMark x1="31296" y1="70741" x2="30073" y2="78889"/>
                        <a14:foregroundMark x1="52078" y1="69352" x2="47677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>
            <a:fillRect/>
          </a:stretch>
        </p:blipFill>
        <p:spPr bwMode="auto">
          <a:xfrm>
            <a:off x="170659" y="0"/>
            <a:ext cx="1250806" cy="15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94" y="5947107"/>
            <a:ext cx="61995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b="1">
                <a:solidFill>
                  <a:schemeClr val="bg1"/>
                </a:solidFill>
                <a:ea typeface="Times New Roman" panose="02020603050405020304" pitchFamily="18" charset="0"/>
              </a:rPr>
              <a:t>Подробная информация в органах социальной защиты населения по месту жительства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1473" y="1547308"/>
            <a:ext cx="655607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Формы предоставления социальных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1595" y="2061140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полустационар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52359" y="2060378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стационар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9359" y="2078894"/>
            <a:ext cx="10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а дому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Восьмиугольник 13"/>
          <p:cNvSpPr/>
          <p:nvPr/>
        </p:nvSpPr>
        <p:spPr>
          <a:xfrm>
            <a:off x="2263366" y="206662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сьмиугольник 14"/>
          <p:cNvSpPr/>
          <p:nvPr/>
        </p:nvSpPr>
        <p:spPr>
          <a:xfrm>
            <a:off x="4798336" y="205756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осьмиугольник 15"/>
          <p:cNvSpPr/>
          <p:nvPr/>
        </p:nvSpPr>
        <p:spPr>
          <a:xfrm>
            <a:off x="479833" y="2075674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61473" y="2665896"/>
            <a:ext cx="3309239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000" b="1">
                <a:solidFill>
                  <a:srgbClr val="3F6896"/>
                </a:solidFill>
                <a:ea typeface="Times New Roman" panose="02020603050405020304" pitchFamily="18" charset="0"/>
              </a:rPr>
              <a:t>Виды социальных услуг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062" y="3269733"/>
            <a:ext cx="107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бытовые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Восьмиугольник 18"/>
          <p:cNvSpPr/>
          <p:nvPr/>
        </p:nvSpPr>
        <p:spPr>
          <a:xfrm>
            <a:off x="342040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16632" y="3278786"/>
            <a:ext cx="156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медицинские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Восьмиугольник 20"/>
          <p:cNvSpPr/>
          <p:nvPr/>
        </p:nvSpPr>
        <p:spPr>
          <a:xfrm>
            <a:off x="1962610" y="321860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35143" y="3305946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психологические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Восьмиугольник 22"/>
          <p:cNvSpPr/>
          <p:nvPr/>
        </p:nvSpPr>
        <p:spPr>
          <a:xfrm>
            <a:off x="4073733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7291" y="3828179"/>
            <a:ext cx="176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педагогические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648875" y="377964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64108" y="3834200"/>
            <a:ext cx="1145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трудовые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Восьмиугольник 26"/>
          <p:cNvSpPr/>
          <p:nvPr/>
        </p:nvSpPr>
        <p:spPr>
          <a:xfrm>
            <a:off x="2310086" y="377401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96223" y="3821721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3F6896"/>
                </a:solidFill>
                <a:ea typeface="Times New Roman" panose="02020603050405020304" pitchFamily="18" charset="0"/>
              </a:rPr>
              <a:t>правовые</a:t>
            </a:r>
            <a:endParaRPr lang="ru-RU" b="1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Восьмиугольник 28"/>
          <p:cNvSpPr/>
          <p:nvPr/>
        </p:nvSpPr>
        <p:spPr>
          <a:xfrm>
            <a:off x="4354391" y="3752098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7370" y="4322193"/>
            <a:ext cx="6609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ct val="0"/>
              </a:spcAft>
            </a:pPr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0707" y="330376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1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2224" y="331282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2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51681" y="327661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3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8525" y="384697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4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6256" y="385603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5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32340" y="38469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6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Восьмиугольник 36"/>
          <p:cNvSpPr/>
          <p:nvPr/>
        </p:nvSpPr>
        <p:spPr>
          <a:xfrm>
            <a:off x="117370" y="421382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5319" y="430870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7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Восьмиугольник 38"/>
          <p:cNvSpPr/>
          <p:nvPr/>
        </p:nvSpPr>
        <p:spPr>
          <a:xfrm>
            <a:off x="108317" y="522781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5319" y="530458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8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833" y="5270289"/>
            <a:ext cx="303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срочные социальные услуги</a:t>
            </a:r>
          </a:p>
        </p:txBody>
      </p:sp>
      <p:sp>
        <p:nvSpPr>
          <p:cNvPr id="42" name="Восьмиугольник 41"/>
          <p:cNvSpPr/>
          <p:nvPr/>
        </p:nvSpPr>
        <p:spPr>
          <a:xfrm>
            <a:off x="3477099" y="524552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64101" y="532229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+mj-lt"/>
              </a:rPr>
              <a:t>9</a:t>
            </a:r>
            <a:endParaRPr lang="ru-RU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3076" y="5258325"/>
            <a:ext cx="304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F6896"/>
                </a:solidFill>
                <a:ea typeface="Times New Roman" panose="02020603050405020304" pitchFamily="18" charset="0"/>
              </a:rPr>
              <a:t>социальное сопровождение</a:t>
            </a:r>
          </a:p>
        </p:txBody>
      </p:sp>
      <p:pic>
        <p:nvPicPr>
          <p:cNvPr id="44" name="Picture 2" descr="компьютерные иконки, дом, символ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4664" y="2161291"/>
            <a:ext cx="320244" cy="2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нсультировать скачать бесплатно - Дерево жизни логотип символ -  Консультативная Психология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98462">
                        <a14:foregroundMark x1="40000" y1="28846" x2="67692" y2="43077"/>
                        <a14:foregroundMark x1="57308" y1="8846" x2="45000" y2="15385"/>
                      </a14:backgroundRemoval>
                    </a14:imgEffect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7677" y="2138450"/>
            <a:ext cx="280146" cy="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начок информация скачать бесплатно - Зарегистрированный товарный знак  картинки - значок информация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231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75" y="2155012"/>
            <a:ext cx="377327" cy="3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3224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765879" y="0"/>
            <a:ext cx="6070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Поставлен диагноз: </a:t>
            </a:r>
            <a:r>
              <a:rPr lang="ru-RU" b="1" cap="all">
                <a:solidFill>
                  <a:schemeClr val="bg1"/>
                </a:solidFill>
              </a:rPr>
              <a:t>куда </a:t>
            </a:r>
            <a:r>
              <a:rPr lang="ru-RU" b="1" cap="all" smtClean="0">
                <a:solidFill>
                  <a:schemeClr val="bg1"/>
                </a:solidFill>
              </a:rPr>
              <a:t>необходимо </a:t>
            </a:r>
            <a:r>
              <a:rPr lang="ru-RU" b="1" cap="all">
                <a:solidFill>
                  <a:schemeClr val="bg1"/>
                </a:solidFill>
              </a:rPr>
              <a:t>обратиться в первую очередь?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5442" r="98738">
                        <a14:foregroundMark x1="78541" y1="22119" x2="73212" y2="37219"/>
                        <a14:foregroundMark x1="72370" y1="41589" x2="69004" y2="77748"/>
                        <a14:foregroundMark x1="65217" y1="95629" x2="65217" y2="99603"/>
                        <a14:foregroundMark x1="72090" y1="75629" x2="55680" y2="71126"/>
                        <a14:foregroundMark x1="84993" y1="27285" x2="72370" y2="31921"/>
                        <a14:backgroundMark x1="69425" y1="76954" x2="69425" y2="81325"/>
                        <a14:backgroundMark x1="69986" y1="78543" x2="68443" y2="77219"/>
                        <a14:backgroundMark x1="69846" y1="76954" x2="68443" y2="76424"/>
                        <a14:backgroundMark x1="56241" y1="65563" x2="56241" y2="68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8974" y="-52437"/>
            <a:ext cx="1494185" cy="15822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1481" y="1184031"/>
            <a:ext cx="68405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врачу-психиатру по месту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жительства.</a:t>
            </a:r>
          </a:p>
          <a:p>
            <a:pPr marL="457200" indent="449580" algn="just">
              <a:lnSpc>
                <a:spcPct val="107000"/>
              </a:lnSpc>
              <a:spcAft>
                <a:spcPct val="0"/>
              </a:spcAft>
            </a:pPr>
            <a:endParaRPr lang="ru-RU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73817" y="1869090"/>
            <a:ext cx="713287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ответственному специалисту медицинской организации по месту жительства по вопросам организации работы с пациентами с РАС (ФИО и телефон на официальном сайте организации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531" y="3305126"/>
            <a:ext cx="6623526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</a:t>
            </a: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</a:t>
            </a: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 (специальных образовательных условий) -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психолого-медико-педагогическую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комиссию, в которой будет проведено обследование ребенка и подготовлены рекомендации для образовательной организации (заключение). </a:t>
            </a: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5834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1023043" y="137781"/>
            <a:ext cx="5817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Психологическая помощь </a:t>
            </a:r>
            <a:r>
              <a:rPr lang="ru-RU" sz="2400" b="1" cap="all" smtClean="0">
                <a:solidFill>
                  <a:schemeClr val="bg1"/>
                </a:solidFill>
              </a:rPr>
              <a:t>родителям: </a:t>
            </a:r>
            <a:r>
              <a:rPr lang="ru-RU" b="1" cap="all" smtClean="0">
                <a:solidFill>
                  <a:schemeClr val="bg1"/>
                </a:solidFill>
              </a:rPr>
              <a:t>кто ее оказывает?</a:t>
            </a:r>
            <a:endParaRPr lang="ru-RU" b="1" cap="all">
              <a:solidFill>
                <a:schemeClr val="bg1"/>
              </a:solidFill>
            </a:endParaRPr>
          </a:p>
        </p:txBody>
      </p:sp>
      <p:pic>
        <p:nvPicPr>
          <p:cNvPr id="3074" name="Picture 2" descr="Cute boy with backpack cartoon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3" l="0" r="98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06" y="14506"/>
            <a:ext cx="1118253" cy="16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442" y="1609411"/>
            <a:ext cx="6418907" cy="542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организации, где проводилась углубленная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ребенка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центр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реабилитации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«Белгородская областная клиническая больница Святителя Иоасафа», ОГБУЗ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«Старооскольская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окружная больница», 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больница»;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40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 ранней помощи, К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онсультационного центра, </a:t>
            </a: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</a:t>
            </a:r>
            <a:r>
              <a:rPr lang="ru-RU" sz="1400" b="1" cap="all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или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школе,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которой обучается ребенок;</a:t>
            </a: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sz="1400" b="1" cap="all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психолого-медико-социального сопровождения и помощи г. Белгород (тел. +7(4722) 20-53-88, http://psy-centre-31.ru), г. Старый Оскол (тел. +7 (4725) 32-27-30, http://cpp.bip31.ru) или г. Губкин </a:t>
            </a:r>
            <a:b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тел.+7 (47241) 2-63-51,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http://cdk-gubkin.ru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endParaRPr lang="ru-RU" sz="1200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помощи:</a:t>
            </a:r>
          </a:p>
          <a:p>
            <a:pPr indent="449580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индивидуальное консультирование;</a:t>
            </a:r>
          </a:p>
          <a:p>
            <a:pPr indent="449580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групповая работа с родителями:</a:t>
            </a:r>
          </a:p>
          <a:p>
            <a:pPr indent="449580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«круглый стол»;</a:t>
            </a:r>
          </a:p>
          <a:p>
            <a:pPr indent="449580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опыта семейного воспитания;</a:t>
            </a:r>
          </a:p>
          <a:p>
            <a:pPr indent="449580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вебинары;</a:t>
            </a:r>
          </a:p>
          <a:p>
            <a:pPr algn="just">
              <a:lnSpc>
                <a:spcPct val="1070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«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клуб»; </a:t>
            </a:r>
          </a:p>
          <a:p>
            <a:pPr algn="just">
              <a:lnSpc>
                <a:spcPct val="107000"/>
              </a:lnSpc>
            </a:pP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психологические 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практикумы и тренинги.</a:t>
            </a: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8008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421063" y="7956"/>
            <a:ext cx="3419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Поставлен диагноз: </a:t>
            </a:r>
            <a:r>
              <a:rPr lang="ru-RU" b="1" cap="all">
                <a:solidFill>
                  <a:schemeClr val="bg1"/>
                </a:solidFill>
              </a:rPr>
              <a:t>на что имею право?</a:t>
            </a:r>
          </a:p>
        </p:txBody>
      </p:sp>
      <p:pic>
        <p:nvPicPr>
          <p:cNvPr id="4" name="Picture 4" descr="Книга чтения мальчика и девушки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770" y1="26265" x2="35304" y2="94940"/>
                        <a14:foregroundMark x1="9744" y1="37831" x2="23003" y2="85783"/>
                        <a14:foregroundMark x1="23003" y1="54699" x2="14537" y2="31566"/>
                        <a14:foregroundMark x1="14217" y1="32530" x2="639" y2="48434"/>
                        <a14:foregroundMark x1="12939" y1="85301" x2="21565" y2="96145"/>
                        <a14:foregroundMark x1="75879" y1="84096" x2="89617" y2="93976"/>
                        <a14:foregroundMark x1="94089" y1="81687" x2="89776" y2="83133"/>
                        <a14:foregroundMark x1="86581" y1="33735" x2="83706" y2="6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2" y="135802"/>
            <a:ext cx="2154425" cy="14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199" y="1752735"/>
            <a:ext cx="6604928" cy="479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b="1" cap="all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статуса </a:t>
            </a:r>
            <a:r>
              <a:rPr lang="ru-RU" b="1" cap="all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ребенок-инвалид:</a:t>
            </a:r>
            <a:endParaRPr lang="ru-RU" b="1" cap="all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бесплатная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 по присмотру и уходу за детьми-инвалидами в государственных и муниципальных 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питание, одежда, обувь, мягкий и жесткий инвентарь для проживающих в образовательной организации;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первоочередное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детей-инвалидов на обеспечение местами в дошкольных образовательных организациях; 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двухразовое питание в общеобразовательных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лекарственное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талоны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бесплатный проезд до места лечения и обратно при условии госпитализации в клиники федерального подчинения.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158570135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195057" y="-2349"/>
            <a:ext cx="5645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Как </a:t>
            </a:r>
            <a:r>
              <a:rPr lang="ru-RU" sz="2400" b="1" cap="all" smtClean="0">
                <a:solidFill>
                  <a:schemeClr val="bg1"/>
                </a:solidFill>
              </a:rPr>
              <a:t>установить </a:t>
            </a:r>
            <a:endParaRPr lang="en-US" sz="2400" b="1" cap="all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smtClean="0">
                <a:solidFill>
                  <a:schemeClr val="bg1"/>
                </a:solidFill>
              </a:rPr>
              <a:t>(</a:t>
            </a:r>
            <a:r>
              <a:rPr lang="ru-RU" sz="2400" b="1" cap="all">
                <a:solidFill>
                  <a:schemeClr val="bg1"/>
                </a:solidFill>
              </a:rPr>
              <a:t>продлить</a:t>
            </a:r>
            <a:r>
              <a:rPr lang="ru-RU" sz="2400" b="1" cap="all" smtClean="0">
                <a:solidFill>
                  <a:schemeClr val="bg1"/>
                </a:solidFill>
              </a:rPr>
              <a:t>) инвалидность?</a:t>
            </a:r>
            <a:endParaRPr lang="en-US" sz="2400" b="1" cap="all" smtClean="0">
              <a:solidFill>
                <a:schemeClr val="bg1"/>
              </a:solidFill>
            </a:endParaRPr>
          </a:p>
          <a:p>
            <a:pPr algn="r"/>
            <a:r>
              <a:rPr lang="en-US" sz="2400" b="1" cap="all" smtClean="0">
                <a:solidFill>
                  <a:schemeClr val="bg1"/>
                </a:solidFill>
              </a:rPr>
              <a:t> </a:t>
            </a:r>
            <a:r>
              <a:rPr lang="ru-RU" b="1" cap="all" smtClean="0">
                <a:solidFill>
                  <a:schemeClr val="bg1"/>
                </a:solidFill>
              </a:rPr>
              <a:t>Могут </a:t>
            </a:r>
            <a:r>
              <a:rPr lang="ru-RU" b="1" cap="all">
                <a:solidFill>
                  <a:schemeClr val="bg1"/>
                </a:solidFill>
              </a:rPr>
              <a:t>ли снять инвалидность?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094" y="2075876"/>
            <a:ext cx="6609840" cy="401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Aft>
                <a:spcPct val="0"/>
              </a:spcAft>
            </a:pPr>
            <a:r>
              <a:rPr lang="ru-RU" sz="1400" b="1" cap="all" smtClean="0">
                <a:solidFill>
                  <a:schemeClr val="bg1"/>
                </a:solidFill>
              </a:rPr>
              <a:t>Кто </a:t>
            </a:r>
            <a:r>
              <a:rPr lang="ru-RU" sz="1400" b="1" cap="all">
                <a:solidFill>
                  <a:schemeClr val="bg1"/>
                </a:solidFill>
              </a:rPr>
              <a:t>принимает решение об установлении (</a:t>
            </a:r>
            <a:r>
              <a:rPr lang="ru-RU" sz="1400" b="1" cap="all" smtClean="0">
                <a:solidFill>
                  <a:schemeClr val="bg1"/>
                </a:solidFill>
              </a:rPr>
              <a:t>продлении) </a:t>
            </a:r>
            <a:r>
              <a:rPr lang="ru-RU" sz="1400" b="1" cap="all">
                <a:solidFill>
                  <a:schemeClr val="bg1"/>
                </a:solidFill>
              </a:rPr>
              <a:t>группы инвалидности</a:t>
            </a:r>
            <a:r>
              <a:rPr lang="ru-RU" sz="1400" b="1" cap="all" smtClean="0">
                <a:solidFill>
                  <a:schemeClr val="bg1"/>
                </a:solidFill>
              </a:rPr>
              <a:t>?</a:t>
            </a:r>
            <a:r>
              <a:rPr lang="en-US" sz="1400" b="1" cap="all" smtClean="0">
                <a:solidFill>
                  <a:schemeClr val="bg1"/>
                </a:solidFill>
              </a:rPr>
              <a:t> </a:t>
            </a:r>
            <a:endParaRPr lang="ru-RU" b="1" cap="all">
              <a:solidFill>
                <a:schemeClr val="bg1"/>
              </a:solidFill>
            </a:endParaRPr>
          </a:p>
          <a:p>
            <a:pPr indent="540000" algn="just">
              <a:spcAft>
                <a:spcPct val="0"/>
              </a:spcAft>
            </a:pPr>
            <a:endParaRPr lang="ru-RU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>
              <a:spcAft>
                <a:spcPct val="0"/>
              </a:spcAf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 медико-социальной экспертизы по Белгородской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</a:p>
          <a:p>
            <a:pPr indent="540000" algn="just">
              <a:spcAft>
                <a:spcPct val="0"/>
              </a:spcAft>
            </a:pPr>
            <a:endParaRPr lang="ru-RU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3400"/>
              </a:tabLs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30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 рассматривает направление;</a:t>
            </a: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3400"/>
              </a:tabLs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созванивается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родителями/законными представителями 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уточнения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информации; </a:t>
            </a:r>
          </a:p>
          <a:p>
            <a:pPr marL="638175" indent="-366713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3400"/>
              </a:tabLs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информирует о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принятом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решении;</a:t>
            </a:r>
          </a:p>
          <a:p>
            <a:pPr marL="638175" indent="-366713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33400"/>
              </a:tabLs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гражданину по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почте.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en-US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25475" algn="r">
              <a:lnSpc>
                <a:spcPct val="107000"/>
              </a:lnSpc>
              <a:spcAft>
                <a:spcPct val="0"/>
              </a:spcAft>
            </a:pPr>
            <a:r>
              <a:rPr lang="ru-RU" sz="20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Подробности </a:t>
            </a:r>
            <a:r>
              <a:rPr lang="ru-RU" sz="20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8(4722)37-63-87</a:t>
            </a:r>
            <a:endParaRPr lang="ru-RU" sz="2000" b="1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562" y="1615540"/>
            <a:ext cx="632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</a:t>
            </a:r>
            <a:r>
              <a:rPr lang="en-US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врач-психиатр по месту жительства</a:t>
            </a: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2" y="0"/>
            <a:ext cx="146316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574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510494" y="0"/>
            <a:ext cx="6292159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2400" b="1" cap="all">
                <a:solidFill>
                  <a:schemeClr val="bg1"/>
                </a:solidFill>
              </a:rPr>
              <a:t>Как получить </a:t>
            </a:r>
            <a:endParaRPr lang="ru-RU" sz="2400" b="1" cap="all" smtClean="0">
              <a:solidFill>
                <a:schemeClr val="bg1"/>
              </a:solidFill>
            </a:endParaRPr>
          </a:p>
          <a:p>
            <a:pPr lvl="0" algn="r">
              <a:lnSpc>
                <a:spcPct val="115000"/>
              </a:lnSpc>
            </a:pPr>
            <a:r>
              <a:rPr lang="ru-RU" sz="2400" b="1" cap="all" smtClean="0">
                <a:solidFill>
                  <a:schemeClr val="bg1"/>
                </a:solidFill>
              </a:rPr>
              <a:t>бесплатные </a:t>
            </a:r>
            <a:r>
              <a:rPr lang="ru-RU" sz="2400" b="1" cap="all">
                <a:solidFill>
                  <a:schemeClr val="bg1"/>
                </a:solidFill>
              </a:rPr>
              <a:t>лекарства</a:t>
            </a:r>
            <a:r>
              <a:rPr lang="ru-RU" sz="2400" b="1" cap="all" smtClean="0">
                <a:solidFill>
                  <a:schemeClr val="bg1"/>
                </a:solidFill>
              </a:rPr>
              <a:t>?</a:t>
            </a:r>
            <a:endParaRPr lang="ru-RU" sz="2400" b="1" cap="all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6245" y="2424899"/>
            <a:ext cx="691889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ct val="115000"/>
              </a:lnSpc>
            </a:pPr>
            <a:r>
              <a:rPr lang="ru-RU" sz="2400" b="1" cap="all">
                <a:solidFill>
                  <a:schemeClr val="bg1"/>
                </a:solidFill>
              </a:rPr>
              <a:t>Бесплатный проезд к месту лечения: </a:t>
            </a:r>
            <a:r>
              <a:rPr lang="ru-RU" sz="2400" b="1" cap="all" smtClean="0">
                <a:solidFill>
                  <a:schemeClr val="bg1"/>
                </a:solidFill>
              </a:rPr>
              <a:t> </a:t>
            </a:r>
            <a:r>
              <a:rPr lang="ru-RU" b="1" cap="all" smtClean="0">
                <a:solidFill>
                  <a:schemeClr val="bg1"/>
                </a:solidFill>
              </a:rPr>
              <a:t>когда </a:t>
            </a:r>
            <a:r>
              <a:rPr lang="ru-RU" b="1" cap="all">
                <a:solidFill>
                  <a:schemeClr val="bg1"/>
                </a:solidFill>
              </a:rPr>
              <a:t>и как его получить?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55046" r="99427">
                        <a14:foregroundMark x1="74771" y1="84352" x2="73394" y2="91296"/>
                        <a14:foregroundMark x1="66055" y1="60926" x2="69839" y2="64907"/>
                        <a14:foregroundMark x1="83486" y1="85463" x2="85780" y2="91111"/>
                        <a14:backgroundMark x1="84977" y1="1481" x2="84404" y2="93"/>
                        <a14:backgroundMark x1="79128" y1="90833" x2="82569" y2="93241"/>
                      </a14:backgroundRemoval>
                    </a14:imgEffect>
                  </a14:imgLayer>
                </a14:imgProps>
              </a:ext>
            </a:extLst>
          </a:blip>
          <a:srcRect b="8192"/>
          <a:stretch>
            <a:fillRect/>
          </a:stretch>
        </p:blipFill>
        <p:spPr>
          <a:xfrm>
            <a:off x="-677061" y="51983"/>
            <a:ext cx="1573353" cy="1789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6292" y="896062"/>
            <a:ext cx="602206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выписывает </a:t>
            </a: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врач-специалист </a:t>
            </a: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врач-педиатр</a:t>
            </a:r>
          </a:p>
          <a:p>
            <a:pPr marL="285750" indent="-285750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общей семейной практики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по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профилю заболевания</a:t>
            </a:r>
          </a:p>
          <a:p>
            <a:pPr marL="457200"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985" y="3309694"/>
            <a:ext cx="6279003" cy="33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условии госпитализации ребенка, за исключением консультации и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20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талонов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епартамент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области </a:t>
            </a:r>
            <a:endParaRPr lang="ru-RU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пр. Свято-Троицкий бульвар, д. 18, каб. 24,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режим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 понедельник - пятница с 9:00-18:00, перерыв с 13:00-14:00, телефон для информации 8(4722) 32-17-66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z="140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Денежная компенсация за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купленные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билеты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предусмотрена законодательством.</a:t>
            </a:r>
            <a:endParaRPr lang="ru-RU" sz="1400">
              <a:solidFill>
                <a:srgbClr val="456E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7764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838314" y="69755"/>
            <a:ext cx="5830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Как устроиться в детский сад? </a:t>
            </a:r>
            <a:r>
              <a:rPr lang="ru-RU" sz="2400" b="1" cap="all" smtClean="0">
                <a:solidFill>
                  <a:schemeClr val="bg1"/>
                </a:solidFill>
              </a:rPr>
              <a:t>              </a:t>
            </a:r>
            <a:r>
              <a:rPr lang="ru-RU" b="1" cap="all" smtClean="0">
                <a:solidFill>
                  <a:schemeClr val="bg1"/>
                </a:solidFill>
              </a:rPr>
              <a:t>Есть </a:t>
            </a:r>
            <a:r>
              <a:rPr lang="ru-RU" b="1" cap="all">
                <a:solidFill>
                  <a:schemeClr val="bg1"/>
                </a:solidFill>
              </a:rPr>
              <a:t>ли специальный детский сад?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6"/>
          <a:stretch>
            <a:fillRect/>
          </a:stretch>
        </p:blipFill>
        <p:spPr bwMode="auto">
          <a:xfrm>
            <a:off x="321209" y="69755"/>
            <a:ext cx="982490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343" y="1296021"/>
            <a:ext cx="6650195" cy="577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ct val="0"/>
              </a:spcAft>
            </a:pPr>
            <a:r>
              <a:rPr lang="ru-RU" sz="20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в группах комбинированной или компенсирующей направленности. </a:t>
            </a:r>
            <a:endParaRPr lang="ru-RU" sz="200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endParaRPr lang="ru-RU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услуги в текущем году до 1 июня: </a:t>
            </a:r>
            <a:endParaRPr lang="ru-RU" b="1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ct val="0"/>
              </a:spcAft>
              <a:buAutoNum type="arabicPeriod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на вкладке «Образование детей с особыми образовательными потребностями» </a:t>
            </a:r>
            <a:endParaRPr lang="ru-RU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ct val="0"/>
              </a:spcAft>
              <a:buAutoNum type="arabicPeriod"/>
            </a:pPr>
            <a:endParaRPr lang="en-US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endParaRPr lang="en-US" sz="140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endParaRPr lang="en-US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endParaRPr lang="en-US" sz="12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Зарегистрировать заявление о постановке в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очередь: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z="100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Едином портале государственных услуг </a:t>
            </a:r>
            <a:endParaRPr lang="ru-RU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https://www.gosuslugi.ru</a:t>
            </a:r>
            <a:endParaRPr lang="ru-RU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в региональной информационной системе доступности дошкольного образования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https://uslugi.vsopen.ru.</a:t>
            </a: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Website online internet icon global url Royalty Free Vector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500" y1="56759" x2="73700" y2="6546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7163" y="3479961"/>
            <a:ext cx="799921" cy="8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7368" y="3619565"/>
            <a:ext cx="58213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en-US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ttps://образование31.рф/deyatelnost/</a:t>
            </a:r>
            <a:r>
              <a:rPr lang="en-US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obrazovanie/obrazovanie-</a:t>
            </a: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4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detej-s-osobymi-obrazovatelnymi-potrebnostyami</a:t>
            </a:r>
            <a:r>
              <a:rPr lang="ru-RU" sz="14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/). </a:t>
            </a:r>
          </a:p>
        </p:txBody>
      </p:sp>
      <p:pic>
        <p:nvPicPr>
          <p:cNvPr id="1036" name="Picture 12" descr="Виртуальная шко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71" y="6243832"/>
            <a:ext cx="618490" cy="4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44" y="5199995"/>
            <a:ext cx="4511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111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1262236" y="26807"/>
            <a:ext cx="606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>
                <a:solidFill>
                  <a:schemeClr val="bg1"/>
                </a:solidFill>
              </a:rPr>
              <a:t>Ранняя помощь в здравоохранении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4" t="-1472" r="-1568" b="1472"/>
          <a:stretch>
            <a:fillRect/>
          </a:stretch>
        </p:blipFill>
        <p:spPr bwMode="auto">
          <a:xfrm flipH="1">
            <a:off x="74094" y="26807"/>
            <a:ext cx="100493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71821" y="1300697"/>
            <a:ext cx="7312360" cy="121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ct val="0"/>
              </a:spcAft>
            </a:pPr>
            <a:r>
              <a:rPr lang="ru-RU" sz="16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«Ранней помощи» на базе ОГБУЗ «Белгородский дом ребенка специализированный для детей с органическим поражением центральной нервной системы с нарушением психики»</a:t>
            </a:r>
          </a:p>
          <a:p>
            <a:pPr marL="457200" algn="r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sz="20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</a:t>
            </a:r>
            <a:r>
              <a:rPr lang="ru-RU" sz="20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54-91-01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439" y="853602"/>
            <a:ext cx="437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 лет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2193" y="2635196"/>
            <a:ext cx="499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>
                <a:solidFill>
                  <a:schemeClr val="bg1"/>
                </a:solidFill>
              </a:rPr>
              <a:t>Ранняя помощь в образовании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49577" t="15261" r="0" b="13829"/>
          <a:stretch>
            <a:fillRect/>
          </a:stretch>
        </p:blipFill>
        <p:spPr>
          <a:xfrm flipH="1">
            <a:off x="-42683" y="2238774"/>
            <a:ext cx="1121712" cy="15883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094" y="3827168"/>
            <a:ext cx="6709537" cy="285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  <a:tabLst>
                <a:tab pos="457200"/>
              </a:tabLst>
            </a:pPr>
            <a:r>
              <a:rPr lang="ru-RU" sz="12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Белгород: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 </a:t>
            </a: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«Белгородский региональный центр психолого-медико-социального сопровождения»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72 «Мозаика»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36 «Росинка»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«Средняя общеобразовательная школа </a:t>
            </a:r>
            <a:r>
              <a:rPr lang="ru-RU" sz="12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43 </a:t>
            </a: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г.Белгорода» (структурное подразделение «Детский сад»)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2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Губкин: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 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«Детский сад комбинированного вида </a:t>
            </a:r>
            <a:r>
              <a:rPr lang="ru-RU" sz="12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29 </a:t>
            </a: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«Золушка» 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200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Старый Оскол 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41 «Семицветик» г.Старый Оскол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44 «Золушка» г.Старый Оскол</a:t>
            </a: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 г.Старый Оскол</a:t>
            </a: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2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8495" y="3219298"/>
            <a:ext cx="5852044" cy="57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ранней помощи функционируют на базе учреждений 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информация на официальных сайтах организаций</a:t>
            </a:r>
            <a:r>
              <a:rPr lang="ru-RU" sz="140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140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4126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671010" y="0"/>
            <a:ext cx="5169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>
                <a:solidFill>
                  <a:schemeClr val="bg1"/>
                </a:solidFill>
              </a:rPr>
              <a:t>Доступен ли отдых и лечение в детских санаториях и лагерях? </a:t>
            </a:r>
            <a:r>
              <a:rPr lang="ru-RU" b="1" cap="all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4" name="Picture 2" descr="Sweet blonde little girl playing piano young Vector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534"/>
            <a:ext cx="1528441" cy="16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349" y="2803977"/>
            <a:ext cx="637698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«Санаторий для детей с родителями» г. Белгорода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соматические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патологии (частые ОРВИ, бронхиты, пневмонии, гастродуодениты и т.д.); </a:t>
            </a: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Tx/>
              <a:buChar char="-"/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противопоказаний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en-US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ct val="0"/>
              </a:spcAft>
              <a:buFontTx/>
              <a:buChar char="-"/>
            </a:pP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537" y="1306573"/>
            <a:ext cx="645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до 7 лет в сопровождении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законного представителя</a:t>
            </a: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0566" y="2151482"/>
            <a:ext cx="691889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smtClean="0">
                <a:solidFill>
                  <a:schemeClr val="bg1"/>
                </a:solidFill>
              </a:rPr>
              <a:t>Где осуществляется санаторно- курортное  лечение:  </a:t>
            </a:r>
            <a:r>
              <a:rPr lang="ru-RU" b="1" cap="all" smtClean="0">
                <a:solidFill>
                  <a:schemeClr val="bg1"/>
                </a:solidFill>
              </a:rPr>
              <a:t>показания?</a:t>
            </a:r>
            <a:endParaRPr lang="ru-RU" b="1" cap="all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70566" y="4199134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smtClean="0">
                <a:solidFill>
                  <a:schemeClr val="bg1"/>
                </a:solidFill>
              </a:rPr>
              <a:t>Как получить путевку?</a:t>
            </a:r>
            <a:endParaRPr lang="ru-RU" b="1" cap="all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608" y="4686298"/>
            <a:ext cx="637698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обратится 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больница</a:t>
            </a: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телефону 8(4722) 55-14-34.</a:t>
            </a:r>
            <a:endParaRPr lang="ru-RU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869" y="5562752"/>
            <a:ext cx="645846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07000"/>
              </a:lnSpc>
              <a:spcAft>
                <a:spcPct val="0"/>
              </a:spcAft>
            </a:pPr>
            <a:r>
              <a:rPr lang="ru-RU" b="1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Подробная информация </a:t>
            </a:r>
          </a:p>
          <a:p>
            <a:pPr marL="90488" algn="just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департамента </a:t>
            </a:r>
            <a:r>
              <a:rPr lang="ru-RU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Белгородской области вкладка «для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36983714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Произвольный</PresentationFormat>
  <Paragraphs>242</Paragraphs>
  <Slides>19</Slides>
  <Notes>19</Notes>
  <TotalTime>2518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Гвоздевская</dc:creator>
  <cp:lastModifiedBy>Левашова</cp:lastModifiedBy>
  <cp:revision>107</cp:revision>
  <cp:lastPrinted>2021-05-21T11:24:47.000</cp:lastPrinted>
  <dcterms:created xsi:type="dcterms:W3CDTF">2021-04-26T12:42:20Z</dcterms:created>
  <dcterms:modified xsi:type="dcterms:W3CDTF">2021-07-08T12:37:38Z</dcterms:modified>
</cp:coreProperties>
</file>